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pt-BR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4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98" autoAdjust="0"/>
    <p:restoredTop sz="94660"/>
  </p:normalViewPr>
  <p:slideViewPr>
    <p:cSldViewPr snapToGrid="0">
      <p:cViewPr>
        <p:scale>
          <a:sx n="25" d="100"/>
          <a:sy n="25" d="100"/>
        </p:scale>
        <p:origin x="20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59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3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782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9174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552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433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64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36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95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63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37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56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id="{AB7377E6-EF25-EEAC-8611-A31687EFA569}"/>
              </a:ext>
            </a:extLst>
          </p:cNvPr>
          <p:cNvSpPr/>
          <p:nvPr/>
        </p:nvSpPr>
        <p:spPr>
          <a:xfrm>
            <a:off x="1567132" y="29036701"/>
            <a:ext cx="10963314" cy="10188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F8DCD0B-68BB-8057-909A-FFDD5E386200}"/>
              </a:ext>
            </a:extLst>
          </p:cNvPr>
          <p:cNvSpPr/>
          <p:nvPr/>
        </p:nvSpPr>
        <p:spPr>
          <a:xfrm>
            <a:off x="1596057" y="26982137"/>
            <a:ext cx="10963314" cy="1032112"/>
          </a:xfrm>
          <a:prstGeom prst="rect">
            <a:avLst/>
          </a:prstGeom>
          <a:solidFill>
            <a:srgbClr val="25356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itelplatzhalter 1"/>
          <p:cNvSpPr txBox="1">
            <a:spLocks/>
          </p:cNvSpPr>
          <p:nvPr/>
        </p:nvSpPr>
        <p:spPr>
          <a:xfrm>
            <a:off x="4927675" y="-289513"/>
            <a:ext cx="16139335" cy="3413297"/>
          </a:xfrm>
          <a:prstGeom prst="rect">
            <a:avLst/>
          </a:prstGeom>
        </p:spPr>
        <p:txBody>
          <a:bodyPr lIns="103629" tIns="51814" rIns="103629" bIns="51814" anchor="ctr"/>
          <a:lstStyle>
            <a:lvl1pPr algn="ctr" defTabSz="3984625" rtl="0" eaLnBrk="0" fontAlgn="base" hangingPunct="0">
              <a:spcBef>
                <a:spcPct val="0"/>
              </a:spcBef>
              <a:spcAft>
                <a:spcPct val="0"/>
              </a:spcAft>
              <a:defRPr sz="11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3984625" rtl="0" eaLnBrk="0" fontAlgn="base" hangingPunct="0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2pPr>
            <a:lvl3pPr algn="ctr" defTabSz="3984625" rtl="0" eaLnBrk="0" fontAlgn="base" hangingPunct="0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3pPr>
            <a:lvl4pPr algn="ctr" defTabSz="3984625" rtl="0" eaLnBrk="0" fontAlgn="base" hangingPunct="0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4pPr>
            <a:lvl5pPr algn="ctr" defTabSz="3984625" rtl="0" eaLnBrk="0" fontAlgn="base" hangingPunct="0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5pPr>
            <a:lvl6pPr marL="457200" algn="ctr" defTabSz="3984625" rtl="0" fontAlgn="base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6pPr>
            <a:lvl7pPr marL="914400" algn="ctr" defTabSz="3984625" rtl="0" fontAlgn="base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7pPr>
            <a:lvl8pPr marL="1371600" algn="ctr" defTabSz="3984625" rtl="0" fontAlgn="base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8pPr>
            <a:lvl9pPr marL="1828800" algn="ctr" defTabSz="3984625" rtl="0" fontAlgn="base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t-BR" sz="5000" b="1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5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4"/>
          <p:cNvSpPr txBox="1">
            <a:spLocks noChangeArrowheads="1"/>
          </p:cNvSpPr>
          <p:nvPr/>
        </p:nvSpPr>
        <p:spPr bwMode="auto">
          <a:xfrm>
            <a:off x="1126748" y="2187502"/>
            <a:ext cx="23853406" cy="137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3629" tIns="51814" rIns="103629" bIns="51814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Autores 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(nome do apresentador deverá ser sublinhado)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pt-BR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Afiliação dos autores</a:t>
            </a:r>
          </a:p>
        </p:txBody>
      </p:sp>
      <p:sp>
        <p:nvSpPr>
          <p:cNvPr id="13" name="Retângulo 12"/>
          <p:cNvSpPr/>
          <p:nvPr/>
        </p:nvSpPr>
        <p:spPr bwMode="auto">
          <a:xfrm>
            <a:off x="1163819" y="4221131"/>
            <a:ext cx="23816335" cy="8280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5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Resumo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163819" y="5494426"/>
            <a:ext cx="2366704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dirty="0"/>
              <a:t>Este arquivo deve ser usado como modelo para as apresentações nas seções de pôster do SEAM 2024.</a:t>
            </a:r>
          </a:p>
          <a:p>
            <a:endParaRPr lang="pt-BR" sz="3400" dirty="0"/>
          </a:p>
          <a:p>
            <a:r>
              <a:rPr lang="pt-BR" sz="3400" dirty="0"/>
              <a:t>O conteúdo deve ser escrito em português e impresso no formato de pôster </a:t>
            </a:r>
            <a:r>
              <a:rPr lang="pt-BR" sz="3400" b="1" dirty="0"/>
              <a:t>(1,2 m de altura e 0,9 m de largura) </a:t>
            </a:r>
            <a:r>
              <a:rPr lang="pt-BR" sz="3400" dirty="0"/>
              <a:t>na fonte </a:t>
            </a:r>
            <a:r>
              <a:rPr lang="pt-BR" sz="3400" dirty="0" err="1"/>
              <a:t>Calibri</a:t>
            </a:r>
            <a:r>
              <a:rPr lang="pt-BR" sz="3400" dirty="0"/>
              <a:t> Corpo, tamanho 34 e justificado, exceto para o título, nomes dos autores, e-mails e subtítulos, que devem seguir o modelo</a:t>
            </a:r>
            <a:r>
              <a:rPr lang="pt-BR" sz="1050" dirty="0"/>
              <a:t>..</a:t>
            </a:r>
          </a:p>
        </p:txBody>
      </p:sp>
      <p:sp>
        <p:nvSpPr>
          <p:cNvPr id="21" name="Retângulo 20"/>
          <p:cNvSpPr/>
          <p:nvPr/>
        </p:nvSpPr>
        <p:spPr bwMode="auto">
          <a:xfrm>
            <a:off x="1126747" y="8322475"/>
            <a:ext cx="11756685" cy="8280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5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Materiais e métodos</a:t>
            </a:r>
          </a:p>
        </p:txBody>
      </p:sp>
      <p:sp>
        <p:nvSpPr>
          <p:cNvPr id="30" name="Retângulo 29"/>
          <p:cNvSpPr/>
          <p:nvPr/>
        </p:nvSpPr>
        <p:spPr bwMode="auto">
          <a:xfrm>
            <a:off x="1243071" y="21577852"/>
            <a:ext cx="11669285" cy="789185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5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Resultados</a:t>
            </a:r>
          </a:p>
        </p:txBody>
      </p:sp>
      <p:sp>
        <p:nvSpPr>
          <p:cNvPr id="41" name="Retângulo 40"/>
          <p:cNvSpPr/>
          <p:nvPr/>
        </p:nvSpPr>
        <p:spPr bwMode="auto">
          <a:xfrm rot="5400000">
            <a:off x="-4208872" y="4194000"/>
            <a:ext cx="8820000" cy="4320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2" name="Retângulo 41"/>
          <p:cNvSpPr/>
          <p:nvPr/>
        </p:nvSpPr>
        <p:spPr bwMode="auto">
          <a:xfrm rot="5400000">
            <a:off x="-3781436" y="4194000"/>
            <a:ext cx="8820000" cy="4320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3" name="Retângulo 42"/>
          <p:cNvSpPr/>
          <p:nvPr/>
        </p:nvSpPr>
        <p:spPr bwMode="auto">
          <a:xfrm rot="5400000">
            <a:off x="-3781437" y="13020697"/>
            <a:ext cx="8820000" cy="43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4" name="Retângulo 43"/>
          <p:cNvSpPr/>
          <p:nvPr/>
        </p:nvSpPr>
        <p:spPr bwMode="auto">
          <a:xfrm rot="5400000">
            <a:off x="-4208872" y="21843849"/>
            <a:ext cx="8820000" cy="4320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5" name="Retângulo 44"/>
          <p:cNvSpPr/>
          <p:nvPr/>
        </p:nvSpPr>
        <p:spPr bwMode="auto">
          <a:xfrm rot="5400000">
            <a:off x="-3781437" y="21840697"/>
            <a:ext cx="8820000" cy="43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6" name="Retângulo 45"/>
          <p:cNvSpPr/>
          <p:nvPr/>
        </p:nvSpPr>
        <p:spPr bwMode="auto">
          <a:xfrm rot="5400000">
            <a:off x="-4572747" y="31009863"/>
            <a:ext cx="9547749" cy="43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9" name="Retângulo 48"/>
          <p:cNvSpPr/>
          <p:nvPr/>
        </p:nvSpPr>
        <p:spPr bwMode="auto">
          <a:xfrm rot="5400000">
            <a:off x="-4143970" y="31011205"/>
            <a:ext cx="9545066" cy="4320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6" name="Retângulo 65"/>
          <p:cNvSpPr/>
          <p:nvPr/>
        </p:nvSpPr>
        <p:spPr bwMode="auto">
          <a:xfrm>
            <a:off x="1214147" y="24193290"/>
            <a:ext cx="11669285" cy="801119"/>
          </a:xfrm>
          <a:prstGeom prst="rect">
            <a:avLst/>
          </a:prstGeom>
          <a:solidFill>
            <a:srgbClr val="E0672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000" dirty="0">
                <a:solidFill>
                  <a:schemeClr val="bg1"/>
                </a:solidFill>
                <a:latin typeface="Arial" charset="0"/>
              </a:rPr>
              <a:t>Resultado 1</a:t>
            </a:r>
            <a:endParaRPr kumimoji="0" lang="pt-BR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7" name="AutoShape 2" descr="Resultado de imagem para labats ufp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" name="AutoShape 2" descr="SEAM 202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r="83998"/>
          <a:stretch/>
        </p:blipFill>
        <p:spPr>
          <a:xfrm>
            <a:off x="20272300" y="498236"/>
            <a:ext cx="3146477" cy="3002277"/>
          </a:xfrm>
          <a:prstGeom prst="rect">
            <a:avLst/>
          </a:prstGeom>
        </p:spPr>
      </p:pic>
      <p:pic>
        <p:nvPicPr>
          <p:cNvPr id="117" name="Imagem 116"/>
          <p:cNvPicPr>
            <a:picLocks noChangeAspect="1"/>
          </p:cNvPicPr>
          <p:nvPr/>
        </p:nvPicPr>
        <p:blipFill rotWithShape="1">
          <a:blip r:embed="rId2"/>
          <a:srcRect l="84170" t="-869" r="-172" b="869"/>
          <a:stretch/>
        </p:blipFill>
        <p:spPr>
          <a:xfrm>
            <a:off x="15977403" y="33870216"/>
            <a:ext cx="1697349" cy="1619562"/>
          </a:xfrm>
          <a:prstGeom prst="rect">
            <a:avLst/>
          </a:prstGeom>
        </p:spPr>
      </p:pic>
      <p:pic>
        <p:nvPicPr>
          <p:cNvPr id="121" name="Imagem 120"/>
          <p:cNvPicPr>
            <a:picLocks noChangeAspect="1"/>
          </p:cNvPicPr>
          <p:nvPr/>
        </p:nvPicPr>
        <p:blipFill rotWithShape="1">
          <a:blip r:embed="rId2"/>
          <a:srcRect l="16728" r="61296"/>
          <a:stretch/>
        </p:blipFill>
        <p:spPr>
          <a:xfrm>
            <a:off x="22013196" y="33959314"/>
            <a:ext cx="2331041" cy="1619563"/>
          </a:xfrm>
          <a:prstGeom prst="rect">
            <a:avLst/>
          </a:prstGeom>
        </p:spPr>
      </p:pic>
      <p:pic>
        <p:nvPicPr>
          <p:cNvPr id="122" name="Imagem 121"/>
          <p:cNvPicPr>
            <a:picLocks noChangeAspect="1"/>
          </p:cNvPicPr>
          <p:nvPr/>
        </p:nvPicPr>
        <p:blipFill rotWithShape="1">
          <a:blip r:embed="rId2"/>
          <a:srcRect l="39779" t="2608" r="39789" b="-2608"/>
          <a:stretch/>
        </p:blipFill>
        <p:spPr>
          <a:xfrm>
            <a:off x="13489911" y="33959314"/>
            <a:ext cx="2122805" cy="1586342"/>
          </a:xfrm>
          <a:prstGeom prst="rect">
            <a:avLst/>
          </a:prstGeom>
        </p:spPr>
      </p:pic>
      <p:sp>
        <p:nvSpPr>
          <p:cNvPr id="36" name="Retângulo 35"/>
          <p:cNvSpPr/>
          <p:nvPr/>
        </p:nvSpPr>
        <p:spPr bwMode="auto">
          <a:xfrm>
            <a:off x="13385511" y="32893072"/>
            <a:ext cx="11519999" cy="789185"/>
          </a:xfrm>
          <a:prstGeom prst="rect">
            <a:avLst/>
          </a:prstGeom>
          <a:solidFill>
            <a:srgbClr val="E0672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Realização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1216948" y="9534937"/>
            <a:ext cx="11666484" cy="1160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pt-BR" sz="3400" dirty="0"/>
              <a:t>A apresentação do pôster deve abordar os seguintes tópicos de forma concisa e objetiva: Introdução, Materiais e/ou Métodos Experimentais e/ou Numéricos, Resultados e Discussão, e Conclusões. As seções de Agradecimentos e Referências são opcionais. Os autores são responsáveis por trazer o pôster já impresso.</a:t>
            </a:r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r>
              <a:rPr lang="en-US" sz="3400" dirty="0" err="1"/>
              <a:t>Equações</a:t>
            </a:r>
            <a:r>
              <a:rPr lang="en-US" sz="3400" dirty="0"/>
              <a:t> </a:t>
            </a:r>
            <a:r>
              <a:rPr lang="en-US" sz="3400" dirty="0" err="1"/>
              <a:t>podem</a:t>
            </a:r>
            <a:r>
              <a:rPr lang="en-US" sz="3400" dirty="0"/>
              <a:t> ser </a:t>
            </a:r>
            <a:r>
              <a:rPr lang="en-US" sz="3400" dirty="0" err="1"/>
              <a:t>digitadas</a:t>
            </a:r>
            <a:r>
              <a:rPr lang="en-US" sz="3400" dirty="0"/>
              <a:t> </a:t>
            </a:r>
            <a:r>
              <a:rPr lang="en-US" sz="3400" dirty="0" err="1"/>
              <a:t>ou</a:t>
            </a:r>
            <a:r>
              <a:rPr lang="en-US" sz="3400" dirty="0"/>
              <a:t> </a:t>
            </a:r>
            <a:r>
              <a:rPr lang="en-US" sz="3400" dirty="0" err="1"/>
              <a:t>inseridas</a:t>
            </a:r>
            <a:r>
              <a:rPr lang="en-US" sz="3400" dirty="0"/>
              <a:t> no </a:t>
            </a:r>
            <a:r>
              <a:rPr lang="en-US" sz="3400" dirty="0" err="1"/>
              <a:t>como</a:t>
            </a:r>
            <a:r>
              <a:rPr lang="en-US" sz="3400" dirty="0"/>
              <a:t> </a:t>
            </a:r>
            <a:r>
              <a:rPr lang="en-US" sz="3400" dirty="0" err="1"/>
              <a:t>imagem</a:t>
            </a:r>
            <a:r>
              <a:rPr lang="en-US" sz="3400" dirty="0"/>
              <a:t>, </a:t>
            </a:r>
            <a:r>
              <a:rPr lang="en-US" sz="3400" dirty="0" err="1"/>
              <a:t>na</a:t>
            </a:r>
            <a:r>
              <a:rPr lang="en-US" sz="3400" dirty="0"/>
              <a:t> </a:t>
            </a:r>
            <a:r>
              <a:rPr lang="en-US" sz="3400" dirty="0" err="1"/>
              <a:t>língua</a:t>
            </a:r>
            <a:r>
              <a:rPr lang="en-US" sz="3400" dirty="0"/>
              <a:t> </a:t>
            </a:r>
            <a:r>
              <a:rPr lang="en-US" sz="3400" dirty="0" err="1"/>
              <a:t>desejada</a:t>
            </a:r>
            <a:r>
              <a:rPr lang="en-US" sz="3400" dirty="0"/>
              <a:t> (</a:t>
            </a:r>
            <a:r>
              <a:rPr lang="en-US" sz="3400" dirty="0" err="1"/>
              <a:t>exemplo</a:t>
            </a:r>
            <a:r>
              <a:rPr lang="en-US" sz="3400" dirty="0"/>
              <a:t> </a:t>
            </a:r>
            <a:r>
              <a:rPr lang="en-US" sz="3400" dirty="0" err="1"/>
              <a:t>em</a:t>
            </a:r>
            <a:r>
              <a:rPr lang="en-US" sz="3400" dirty="0"/>
              <a:t> </a:t>
            </a:r>
            <a:r>
              <a:rPr lang="en-US" sz="3400" dirty="0" err="1"/>
              <a:t>inglês</a:t>
            </a:r>
            <a:r>
              <a:rPr lang="en-US" sz="3400" dirty="0"/>
              <a:t>):</a:t>
            </a:r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/>
            <a:r>
              <a:rPr lang="pt-BR" sz="3400" dirty="0"/>
              <a:t>As margens dos campos de texto devem ser de 25 mm à esquerda e à direita, e 10 mm na parte superior e inferior.</a:t>
            </a:r>
          </a:p>
          <a:p>
            <a:pPr algn="just"/>
            <a:endParaRPr lang="pt-BR" sz="3400" dirty="0"/>
          </a:p>
          <a:p>
            <a:pPr algn="just"/>
            <a:r>
              <a:rPr lang="pt-BR" sz="3400" dirty="0"/>
              <a:t>Deve-se manter um espaço de 30 mm entre o texto e as margens da página. A largura do texto deve ser de 410 mm.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13489911" y="20760919"/>
            <a:ext cx="117100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err="1"/>
              <a:t>Conclusão</a:t>
            </a:r>
            <a:r>
              <a:rPr lang="en-US" sz="3400" dirty="0"/>
              <a:t> 1,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dirty="0" err="1"/>
              <a:t>Conclusão</a:t>
            </a:r>
            <a:r>
              <a:rPr lang="en-US" sz="3400" dirty="0"/>
              <a:t> 2,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i="1" dirty="0"/>
              <a:t>.....</a:t>
            </a:r>
          </a:p>
          <a:p>
            <a:pPr algn="just"/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3075589" y="17782500"/>
            <a:ext cx="115196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BR" sz="34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Figura 1. Distribuição das tensões normais durante a retificação de um canal reto e um helicoidal</a:t>
            </a:r>
            <a:endParaRPr lang="pt-BR" sz="3400" b="0" dirty="0">
              <a:effectLst/>
              <a:cs typeface="Arial" panose="020B0604020202020204" pitchFamily="34" charset="0"/>
            </a:endParaRPr>
          </a:p>
          <a:p>
            <a:b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 descr="Texto&#10;&#10;Descrição gerada automaticamente">
            <a:extLst>
              <a:ext uri="{FF2B5EF4-FFF2-40B4-BE49-F238E27FC236}">
                <a16:creationId xmlns:a16="http://schemas.microsoft.com/office/drawing/2014/main" id="{F4187296-06C6-EFE6-EB53-A3DCF00C00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408" y="465603"/>
            <a:ext cx="5761586" cy="2967044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7A53E3D5-CEEF-B5A2-D4FD-6FD97B3235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998" y="14763378"/>
            <a:ext cx="11611434" cy="3041309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50E3F2DC-708F-E4F2-7139-39D0A5963443}"/>
              </a:ext>
            </a:extLst>
          </p:cNvPr>
          <p:cNvSpPr/>
          <p:nvPr/>
        </p:nvSpPr>
        <p:spPr>
          <a:xfrm>
            <a:off x="1126747" y="22211370"/>
            <a:ext cx="11669285" cy="177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360000" rIns="90000" bIns="360000">
            <a:spAutoFit/>
          </a:bodyPr>
          <a:lstStyle/>
          <a:p>
            <a:pPr algn="just"/>
            <a:r>
              <a:rPr lang="en-US" sz="3400" dirty="0" err="1"/>
              <a:t>Os</a:t>
            </a:r>
            <a:r>
              <a:rPr lang="en-US" sz="3400" dirty="0"/>
              <a:t> </a:t>
            </a:r>
            <a:r>
              <a:rPr lang="en-US" sz="3400" dirty="0" err="1"/>
              <a:t>resultados</a:t>
            </a:r>
            <a:r>
              <a:rPr lang="en-US" sz="3400" dirty="0"/>
              <a:t> </a:t>
            </a:r>
            <a:r>
              <a:rPr lang="en-US" sz="3400" dirty="0" err="1"/>
              <a:t>mais</a:t>
            </a:r>
            <a:r>
              <a:rPr lang="en-US" sz="3400" dirty="0"/>
              <a:t> </a:t>
            </a:r>
            <a:r>
              <a:rPr lang="en-US" sz="3400" dirty="0" err="1"/>
              <a:t>importantes</a:t>
            </a:r>
            <a:r>
              <a:rPr lang="en-US" sz="3400" dirty="0"/>
              <a:t> </a:t>
            </a:r>
            <a:r>
              <a:rPr lang="en-US" sz="3400" dirty="0" err="1"/>
              <a:t>normalmente</a:t>
            </a:r>
            <a:r>
              <a:rPr lang="en-US" sz="3400" dirty="0"/>
              <a:t> </a:t>
            </a:r>
            <a:r>
              <a:rPr lang="en-US" sz="3400" dirty="0" err="1"/>
              <a:t>são</a:t>
            </a:r>
            <a:r>
              <a:rPr lang="en-US" sz="3400" dirty="0"/>
              <a:t> </a:t>
            </a:r>
            <a:r>
              <a:rPr lang="en-US" sz="3400" dirty="0" err="1"/>
              <a:t>adicionados</a:t>
            </a:r>
            <a:r>
              <a:rPr lang="en-US" sz="3400" dirty="0"/>
              <a:t> </a:t>
            </a:r>
            <a:r>
              <a:rPr lang="en-US" sz="3400" dirty="0" err="1"/>
              <a:t>em</a:t>
            </a:r>
            <a:r>
              <a:rPr lang="en-US" sz="3400" dirty="0"/>
              <a:t> </a:t>
            </a:r>
            <a:r>
              <a:rPr lang="en-US" sz="3400" dirty="0" err="1"/>
              <a:t>formato</a:t>
            </a:r>
            <a:r>
              <a:rPr lang="en-US" sz="3400" dirty="0"/>
              <a:t> de </a:t>
            </a:r>
            <a:r>
              <a:rPr lang="en-US" sz="3400" dirty="0" err="1"/>
              <a:t>figuras</a:t>
            </a:r>
            <a:r>
              <a:rPr lang="en-US" sz="3400" dirty="0"/>
              <a:t> </a:t>
            </a:r>
            <a:r>
              <a:rPr lang="en-US" sz="3400" dirty="0" err="1"/>
              <a:t>ou</a:t>
            </a:r>
            <a:r>
              <a:rPr lang="en-US" sz="3400" dirty="0"/>
              <a:t> </a:t>
            </a:r>
            <a:r>
              <a:rPr lang="en-US" sz="3400" dirty="0" err="1"/>
              <a:t>tabelas</a:t>
            </a:r>
            <a:r>
              <a:rPr lang="en-US" sz="3400" dirty="0"/>
              <a:t>.</a:t>
            </a: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BEA6123C-FDE0-28E7-0120-8369A94D8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273677"/>
              </p:ext>
            </p:extLst>
          </p:nvPr>
        </p:nvGraphicFramePr>
        <p:xfrm>
          <a:off x="1596057" y="26985865"/>
          <a:ext cx="10963314" cy="4144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4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4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4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6244">
                <a:tc gridSpan="3">
                  <a:txBody>
                    <a:bodyPr/>
                    <a:lstStyle/>
                    <a:p>
                      <a:pPr algn="ctr"/>
                      <a:r>
                        <a:rPr lang="en-US" sz="3800" b="1" noProof="0" dirty="0" err="1">
                          <a:solidFill>
                            <a:schemeClr val="bg1"/>
                          </a:solidFill>
                        </a:rPr>
                        <a:t>Exemplo</a:t>
                      </a:r>
                      <a:endParaRPr lang="en-US" sz="38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4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3800" b="1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244">
                <a:tc>
                  <a:txBody>
                    <a:bodyPr/>
                    <a:lstStyle/>
                    <a:p>
                      <a:pPr algn="ctr"/>
                      <a:r>
                        <a:rPr lang="en-US" sz="3800" noProof="0" dirty="0" err="1">
                          <a:solidFill>
                            <a:srgbClr val="25356B"/>
                          </a:solidFill>
                        </a:rPr>
                        <a:t>texto</a:t>
                      </a:r>
                      <a:endParaRPr lang="en-US" sz="3800" noProof="0" dirty="0">
                        <a:solidFill>
                          <a:srgbClr val="25356B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noProof="0" dirty="0" err="1">
                          <a:solidFill>
                            <a:srgbClr val="25356B"/>
                          </a:solidFill>
                        </a:rPr>
                        <a:t>unidade</a:t>
                      </a:r>
                      <a:endParaRPr lang="en-US" sz="3800" noProof="0" dirty="0">
                        <a:solidFill>
                          <a:srgbClr val="25356B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noProof="0" dirty="0">
                          <a:solidFill>
                            <a:srgbClr val="25356B"/>
                          </a:solidFill>
                        </a:rPr>
                        <a:t>valor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244">
                <a:tc>
                  <a:txBody>
                    <a:bodyPr/>
                    <a:lstStyle/>
                    <a:p>
                      <a:pPr algn="ctr"/>
                      <a:r>
                        <a:rPr lang="en-US" sz="3800" noProof="0" dirty="0" err="1">
                          <a:solidFill>
                            <a:srgbClr val="25356B"/>
                          </a:solidFill>
                        </a:rPr>
                        <a:t>palavra</a:t>
                      </a:r>
                      <a:endParaRPr lang="pt-BR" sz="3800" dirty="0">
                        <a:solidFill>
                          <a:srgbClr val="25356B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800" dirty="0">
                          <a:solidFill>
                            <a:srgbClr val="25356B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800" dirty="0">
                          <a:solidFill>
                            <a:srgbClr val="25356B"/>
                          </a:solidFill>
                        </a:rPr>
                        <a:t>1.5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244">
                <a:tc gridSpan="3">
                  <a:txBody>
                    <a:bodyPr/>
                    <a:lstStyle/>
                    <a:p>
                      <a:pPr algn="l"/>
                      <a:r>
                        <a:rPr lang="en-US" sz="3400" noProof="0" dirty="0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Obs.: </a:t>
                      </a:r>
                      <a:r>
                        <a:rPr lang="en-US" sz="3400" noProof="0" dirty="0" err="1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fomate</a:t>
                      </a:r>
                      <a:r>
                        <a:rPr lang="en-US" sz="3400" noProof="0" dirty="0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en-US" sz="3400" noProof="0" dirty="0" err="1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colunas</a:t>
                      </a:r>
                      <a:r>
                        <a:rPr lang="en-US" sz="3400" noProof="0" dirty="0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noProof="0" dirty="0" err="1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</a:t>
                      </a:r>
                      <a:r>
                        <a:rPr lang="en-US" sz="3400" noProof="0" dirty="0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noProof="0" dirty="0" err="1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desejar</a:t>
                      </a:r>
                      <a:endParaRPr lang="en-US" sz="3400" noProof="0" dirty="0">
                        <a:solidFill>
                          <a:srgbClr val="2535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3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3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1802772"/>
                  </a:ext>
                </a:extLst>
              </a:tr>
            </a:tbl>
          </a:graphicData>
        </a:graphic>
      </p:graphicFrame>
      <p:sp>
        <p:nvSpPr>
          <p:cNvPr id="17" name="Retângulo 16">
            <a:extLst>
              <a:ext uri="{FF2B5EF4-FFF2-40B4-BE49-F238E27FC236}">
                <a16:creationId xmlns:a16="http://schemas.microsoft.com/office/drawing/2014/main" id="{505C0F1D-0487-CDB7-4EE7-1D687DBA8DE5}"/>
              </a:ext>
            </a:extLst>
          </p:cNvPr>
          <p:cNvSpPr/>
          <p:nvPr/>
        </p:nvSpPr>
        <p:spPr>
          <a:xfrm>
            <a:off x="902308" y="25451528"/>
            <a:ext cx="11981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solidFill>
                  <a:srgbClr val="25356B"/>
                </a:solidFill>
              </a:rPr>
              <a:t>Tabela</a:t>
            </a:r>
            <a:r>
              <a:rPr lang="en-US" sz="3200" dirty="0">
                <a:solidFill>
                  <a:srgbClr val="25356B"/>
                </a:solidFill>
              </a:rPr>
              <a:t> 1 – </a:t>
            </a:r>
            <a:r>
              <a:rPr lang="en-US" sz="3200" dirty="0" err="1">
                <a:solidFill>
                  <a:srgbClr val="25356B"/>
                </a:solidFill>
              </a:rPr>
              <a:t>Numere</a:t>
            </a:r>
            <a:r>
              <a:rPr lang="en-US" sz="3200" dirty="0">
                <a:solidFill>
                  <a:srgbClr val="25356B"/>
                </a:solidFill>
              </a:rPr>
              <a:t> as </a:t>
            </a:r>
            <a:r>
              <a:rPr lang="en-US" sz="3200" dirty="0" err="1">
                <a:solidFill>
                  <a:srgbClr val="25356B"/>
                </a:solidFill>
              </a:rPr>
              <a:t>tabelas</a:t>
            </a:r>
            <a:r>
              <a:rPr lang="en-US" sz="3200" dirty="0">
                <a:solidFill>
                  <a:srgbClr val="25356B"/>
                </a:solidFill>
              </a:rPr>
              <a:t> </a:t>
            </a:r>
            <a:r>
              <a:rPr lang="en-US" sz="3200" dirty="0" err="1">
                <a:solidFill>
                  <a:srgbClr val="25356B"/>
                </a:solidFill>
              </a:rPr>
              <a:t>na</a:t>
            </a:r>
            <a:r>
              <a:rPr lang="en-US" sz="3200" dirty="0">
                <a:solidFill>
                  <a:srgbClr val="25356B"/>
                </a:solidFill>
              </a:rPr>
              <a:t> </a:t>
            </a:r>
            <a:r>
              <a:rPr lang="en-US" sz="3200" dirty="0" err="1">
                <a:solidFill>
                  <a:srgbClr val="25356B"/>
                </a:solidFill>
              </a:rPr>
              <a:t>ordem</a:t>
            </a:r>
            <a:r>
              <a:rPr lang="en-US" sz="3200" dirty="0">
                <a:solidFill>
                  <a:srgbClr val="25356B"/>
                </a:solidFill>
              </a:rPr>
              <a:t> </a:t>
            </a:r>
            <a:r>
              <a:rPr lang="en-US" sz="3200" dirty="0" err="1">
                <a:solidFill>
                  <a:srgbClr val="25356B"/>
                </a:solidFill>
              </a:rPr>
              <a:t>em</a:t>
            </a:r>
            <a:r>
              <a:rPr lang="en-US" sz="3200" dirty="0">
                <a:solidFill>
                  <a:srgbClr val="25356B"/>
                </a:solidFill>
              </a:rPr>
              <a:t> que </a:t>
            </a:r>
            <a:r>
              <a:rPr lang="en-US" sz="3200" dirty="0" err="1">
                <a:solidFill>
                  <a:srgbClr val="25356B"/>
                </a:solidFill>
              </a:rPr>
              <a:t>elas</a:t>
            </a:r>
            <a:r>
              <a:rPr lang="en-US" sz="3200" dirty="0">
                <a:solidFill>
                  <a:srgbClr val="25356B"/>
                </a:solidFill>
              </a:rPr>
              <a:t> </a:t>
            </a:r>
            <a:r>
              <a:rPr lang="en-US" sz="3200" dirty="0" err="1">
                <a:solidFill>
                  <a:srgbClr val="25356B"/>
                </a:solidFill>
              </a:rPr>
              <a:t>aparecem</a:t>
            </a:r>
            <a:r>
              <a:rPr lang="en-US" sz="3200" dirty="0">
                <a:solidFill>
                  <a:srgbClr val="25356B"/>
                </a:solidFill>
              </a:rPr>
              <a:t>, de forma </a:t>
            </a:r>
            <a:r>
              <a:rPr lang="en-US" sz="3200" dirty="0" err="1">
                <a:solidFill>
                  <a:srgbClr val="25356B"/>
                </a:solidFill>
              </a:rPr>
              <a:t>centralizada</a:t>
            </a:r>
            <a:r>
              <a:rPr lang="en-US" sz="3200" dirty="0">
                <a:solidFill>
                  <a:srgbClr val="25356B"/>
                </a:solidFill>
              </a:rPr>
              <a:t> e </a:t>
            </a:r>
            <a:r>
              <a:rPr lang="en-US" sz="3200" dirty="0" err="1">
                <a:solidFill>
                  <a:srgbClr val="25356B"/>
                </a:solidFill>
              </a:rPr>
              <a:t>acima</a:t>
            </a:r>
            <a:r>
              <a:rPr lang="en-US" sz="3200" dirty="0">
                <a:solidFill>
                  <a:srgbClr val="25356B"/>
                </a:solidFill>
              </a:rPr>
              <a:t> da </a:t>
            </a:r>
            <a:r>
              <a:rPr lang="en-US" sz="3200" dirty="0" err="1">
                <a:solidFill>
                  <a:srgbClr val="25356B"/>
                </a:solidFill>
              </a:rPr>
              <a:t>tabela</a:t>
            </a:r>
            <a:r>
              <a:rPr lang="en-US" sz="3200" dirty="0">
                <a:solidFill>
                  <a:srgbClr val="25356B"/>
                </a:solidFill>
              </a:rPr>
              <a:t>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B0C75A17-9880-451D-EA95-3EB3731D967D}"/>
              </a:ext>
            </a:extLst>
          </p:cNvPr>
          <p:cNvSpPr/>
          <p:nvPr/>
        </p:nvSpPr>
        <p:spPr bwMode="auto">
          <a:xfrm>
            <a:off x="13310869" y="8322475"/>
            <a:ext cx="11669285" cy="801119"/>
          </a:xfrm>
          <a:prstGeom prst="rect">
            <a:avLst/>
          </a:prstGeom>
          <a:solidFill>
            <a:srgbClr val="E0672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000" dirty="0">
                <a:solidFill>
                  <a:schemeClr val="bg1"/>
                </a:solidFill>
                <a:latin typeface="Arial" charset="0"/>
              </a:rPr>
              <a:t>Resultado 2</a:t>
            </a:r>
            <a:endParaRPr kumimoji="0" lang="pt-BR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1026" name="Picture 2" descr="Diagrama&#10;&#10;Descrição gerada automaticamente">
            <a:extLst>
              <a:ext uri="{FF2B5EF4-FFF2-40B4-BE49-F238E27FC236}">
                <a16:creationId xmlns:a16="http://schemas.microsoft.com/office/drawing/2014/main" id="{32685F67-32B5-0D19-A116-1A27D52FD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4621" y="9611125"/>
            <a:ext cx="11031399" cy="787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tângulo 24">
            <a:extLst>
              <a:ext uri="{FF2B5EF4-FFF2-40B4-BE49-F238E27FC236}">
                <a16:creationId xmlns:a16="http://schemas.microsoft.com/office/drawing/2014/main" id="{A34FD9C1-19BE-83EF-13A9-9CF449E1DD97}"/>
              </a:ext>
            </a:extLst>
          </p:cNvPr>
          <p:cNvSpPr/>
          <p:nvPr/>
        </p:nvSpPr>
        <p:spPr bwMode="auto">
          <a:xfrm>
            <a:off x="13424621" y="19525033"/>
            <a:ext cx="11406247" cy="789185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5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Conclusão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CA63998A-04FB-4F72-E222-ED16A18A5C60}"/>
              </a:ext>
            </a:extLst>
          </p:cNvPr>
          <p:cNvSpPr/>
          <p:nvPr/>
        </p:nvSpPr>
        <p:spPr bwMode="auto">
          <a:xfrm>
            <a:off x="13381165" y="23010681"/>
            <a:ext cx="11406247" cy="789185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500" dirty="0">
                <a:solidFill>
                  <a:schemeClr val="bg1"/>
                </a:solidFill>
                <a:latin typeface="Arial" charset="0"/>
              </a:rPr>
              <a:t>Agradecimentos</a:t>
            </a: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81F375B1-352F-59A8-B4AA-3554551EEEE6}"/>
              </a:ext>
            </a:extLst>
          </p:cNvPr>
          <p:cNvSpPr/>
          <p:nvPr/>
        </p:nvSpPr>
        <p:spPr bwMode="auto">
          <a:xfrm>
            <a:off x="13381164" y="25256898"/>
            <a:ext cx="11406247" cy="789185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500" dirty="0">
                <a:solidFill>
                  <a:schemeClr val="bg1"/>
                </a:solidFill>
                <a:latin typeface="Arial" charset="0"/>
              </a:rPr>
              <a:t>Referências</a:t>
            </a: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33AE1D37-BF16-4097-7994-560DEB661C1E}"/>
              </a:ext>
            </a:extLst>
          </p:cNvPr>
          <p:cNvSpPr txBox="1"/>
          <p:nvPr/>
        </p:nvSpPr>
        <p:spPr>
          <a:xfrm>
            <a:off x="13381164" y="24281384"/>
            <a:ext cx="11710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.....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14CE2B21-BD67-F1B2-D456-897CD3AF012C}"/>
              </a:ext>
            </a:extLst>
          </p:cNvPr>
          <p:cNvSpPr txBox="1"/>
          <p:nvPr/>
        </p:nvSpPr>
        <p:spPr>
          <a:xfrm>
            <a:off x="13367744" y="26466697"/>
            <a:ext cx="11406247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6860" indent="-457200" algn="just" rtl="0">
              <a:buFont typeface="Arial" panose="020B0604020202020204" pitchFamily="34" charset="0"/>
              <a:buChar char="•"/>
            </a:pP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BRUNATTO, Silvio Francisco et al.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Martensitic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Stainless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Steel: Direct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Current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Low-Temperature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Plasma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Carburizing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. In: COLÁS, Rafael; TOTTEN, George E. (Org.).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Encyclopedia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Iron, Steel,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and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Alloys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. New York: CRC Press: Taylor &amp; Francis, v. 1-5, p. 2153-2168, 2016.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Doi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: 10.1081/E-EISA-120051667.</a:t>
            </a:r>
          </a:p>
          <a:p>
            <a:pPr marL="276860" indent="-457200" algn="just" rtl="0">
              <a:buFont typeface="Arial" panose="020B0604020202020204" pitchFamily="34" charset="0"/>
              <a:buChar char="•"/>
            </a:pPr>
            <a:endParaRPr lang="pt-BR" sz="1000" b="0" dirty="0">
              <a:effectLst/>
            </a:endParaRPr>
          </a:p>
          <a:p>
            <a:pPr marL="276860" indent="-457200" algn="just" rtl="0">
              <a:buFont typeface="Arial" panose="020B0604020202020204" pitchFamily="34" charset="0"/>
              <a:buChar char="•"/>
            </a:pP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COSTA e SILVA, André da; MEI, Paulo Roberto. 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Aços e Ligas Especiais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. 3</a:t>
            </a:r>
            <a:r>
              <a:rPr lang="pt-BR" sz="3400" b="0" i="0" u="none" strike="noStrike" baseline="30000" dirty="0">
                <a:solidFill>
                  <a:srgbClr val="000000"/>
                </a:solidFill>
                <a:effectLst/>
              </a:rPr>
              <a:t>a.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ed. São Paulo: Editora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Blucher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Ltda., 2010. 646p.</a:t>
            </a:r>
          </a:p>
          <a:p>
            <a:pPr marL="276860" indent="-457200" algn="just" rtl="0">
              <a:buFont typeface="Arial" panose="020B0604020202020204" pitchFamily="34" charset="0"/>
              <a:buChar char="•"/>
            </a:pPr>
            <a:endParaRPr lang="pt-BR" sz="1000" b="0" dirty="0">
              <a:effectLst/>
            </a:endParaRPr>
          </a:p>
          <a:p>
            <a:pPr marL="276860" indent="-457200" algn="just" rtl="0">
              <a:buFont typeface="Arial" panose="020B0604020202020204" pitchFamily="34" charset="0"/>
              <a:buChar char="•"/>
            </a:pP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SCHEUER, Cristiano José et al.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Sequential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low-temperature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plasma-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assisted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thermochemical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treatments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AISI 420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martensitic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stainless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steel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. Surface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and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Coatings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Technology, v. 421, p. 127459, 2021.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Doi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: 10.1016/j.surfcoat.2021.127459.</a:t>
            </a:r>
            <a:endParaRPr lang="pt-BR" sz="3400" b="0" dirty="0">
              <a:effectLst/>
            </a:endParaRPr>
          </a:p>
          <a:p>
            <a:br>
              <a:rPr lang="pt-BR" sz="1000" dirty="0"/>
            </a:b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Imagem 34" descr="Texto&#10;&#10;Descrição gerada automaticamente">
            <a:extLst>
              <a:ext uri="{FF2B5EF4-FFF2-40B4-BE49-F238E27FC236}">
                <a16:creationId xmlns:a16="http://schemas.microsoft.com/office/drawing/2014/main" id="{BB821D24-F6F8-459B-0F6C-6DAB1F70D0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0718" y="34236336"/>
            <a:ext cx="3649044" cy="1065521"/>
          </a:xfrm>
          <a:prstGeom prst="rect">
            <a:avLst/>
          </a:prstGeom>
        </p:spPr>
      </p:pic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B2CABED9-3B3F-F01B-0571-B8063C8FBFB2}"/>
              </a:ext>
            </a:extLst>
          </p:cNvPr>
          <p:cNvCxnSpPr>
            <a:cxnSpLocks/>
          </p:cNvCxnSpPr>
          <p:nvPr/>
        </p:nvCxnSpPr>
        <p:spPr>
          <a:xfrm>
            <a:off x="1472306" y="32188814"/>
            <a:ext cx="11287375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CaixaDeTexto 30">
            <a:extLst>
              <a:ext uri="{FF2B5EF4-FFF2-40B4-BE49-F238E27FC236}">
                <a16:creationId xmlns:a16="http://schemas.microsoft.com/office/drawing/2014/main" id="{78BB8E73-54D0-63BD-EF3E-036BAC6AD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675" y="33185495"/>
            <a:ext cx="19607439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80000" rIns="1080000">
            <a:spAutoFit/>
          </a:bodyPr>
          <a:lstStyle/>
          <a:p>
            <a:r>
              <a:rPr lang="en-US" altLang="pt-BR" sz="4000" i="1" dirty="0">
                <a:solidFill>
                  <a:srgbClr val="25356B"/>
                </a:solidFill>
              </a:rPr>
              <a:t>Nome do </a:t>
            </a:r>
            <a:r>
              <a:rPr lang="en-US" altLang="pt-BR" sz="4000" i="1" dirty="0" err="1">
                <a:solidFill>
                  <a:srgbClr val="25356B"/>
                </a:solidFill>
              </a:rPr>
              <a:t>apresentador</a:t>
            </a:r>
            <a:endParaRPr lang="en-US" altLang="pt-BR" sz="4000" i="1" dirty="0">
              <a:solidFill>
                <a:srgbClr val="25356B"/>
              </a:solidFill>
            </a:endParaRPr>
          </a:p>
          <a:p>
            <a:r>
              <a:rPr lang="en-US" altLang="pt-BR" sz="3800" i="1" dirty="0">
                <a:solidFill>
                  <a:srgbClr val="25356B"/>
                </a:solidFill>
              </a:rPr>
              <a:t>Departamento/</a:t>
            </a:r>
            <a:r>
              <a:rPr lang="en-US" altLang="pt-BR" sz="3800" i="1" dirty="0" err="1">
                <a:solidFill>
                  <a:srgbClr val="25356B"/>
                </a:solidFill>
              </a:rPr>
              <a:t>Faculdade</a:t>
            </a:r>
            <a:endParaRPr lang="en-US" altLang="pt-BR" sz="3800" i="1" dirty="0">
              <a:solidFill>
                <a:srgbClr val="25356B"/>
              </a:solidFill>
            </a:endParaRPr>
          </a:p>
          <a:p>
            <a:r>
              <a:rPr lang="en-US" altLang="pt-BR" sz="3800" i="1" dirty="0">
                <a:solidFill>
                  <a:srgbClr val="25356B"/>
                </a:solidFill>
              </a:rPr>
              <a:t>E-mail</a:t>
            </a:r>
          </a:p>
        </p:txBody>
      </p:sp>
      <p:sp>
        <p:nvSpPr>
          <p:cNvPr id="55" name="CaixaDeTexto 15">
            <a:extLst>
              <a:ext uri="{FF2B5EF4-FFF2-40B4-BE49-F238E27FC236}">
                <a16:creationId xmlns:a16="http://schemas.microsoft.com/office/drawing/2014/main" id="{C2BCC310-C37A-F42F-B954-7BC5022EA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4767" y="31588057"/>
            <a:ext cx="861774" cy="418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spAutoFit/>
          </a:bodyPr>
          <a:lstStyle/>
          <a:p>
            <a:r>
              <a:rPr lang="en-US" sz="4400" b="1" dirty="0" err="1">
                <a:solidFill>
                  <a:srgbClr val="25356B"/>
                </a:solidFill>
              </a:rPr>
              <a:t>Apresentador</a:t>
            </a:r>
            <a:endParaRPr lang="en-US" sz="4400" b="1" dirty="0">
              <a:solidFill>
                <a:srgbClr val="25356B"/>
              </a:solidFill>
            </a:endParaRPr>
          </a:p>
        </p:txBody>
      </p:sp>
      <p:pic>
        <p:nvPicPr>
          <p:cNvPr id="56" name="Imagem 55">
            <a:extLst>
              <a:ext uri="{FF2B5EF4-FFF2-40B4-BE49-F238E27FC236}">
                <a16:creationId xmlns:a16="http://schemas.microsoft.com/office/drawing/2014/main" id="{B3A4292C-41A6-0BA5-F096-71E204BAEC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6937" y="32766939"/>
            <a:ext cx="2144226" cy="257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311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561</TotalTime>
  <Words>450</Words>
  <Application>Microsoft Office PowerPoint</Application>
  <PresentationFormat>Personalizar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Cristiano Scheuer</dc:creator>
  <cp:lastModifiedBy>Halyson da Costa Silva</cp:lastModifiedBy>
  <cp:revision>45</cp:revision>
  <dcterms:created xsi:type="dcterms:W3CDTF">2019-10-19T13:35:30Z</dcterms:created>
  <dcterms:modified xsi:type="dcterms:W3CDTF">2024-11-06T00:24:02Z</dcterms:modified>
</cp:coreProperties>
</file>